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66" r:id="rId4"/>
    <p:sldId id="257" r:id="rId5"/>
    <p:sldId id="263" r:id="rId6"/>
    <p:sldId id="264" r:id="rId7"/>
    <p:sldId id="268" r:id="rId8"/>
    <p:sldId id="269" r:id="rId9"/>
    <p:sldId id="270" r:id="rId10"/>
    <p:sldId id="272" r:id="rId11"/>
    <p:sldId id="271" r:id="rId12"/>
    <p:sldId id="267" r:id="rId13"/>
    <p:sldId id="273" r:id="rId14"/>
    <p:sldId id="265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C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32"/>
    <p:restoredTop sz="95595"/>
  </p:normalViewPr>
  <p:slideViewPr>
    <p:cSldViewPr snapToGrid="0" snapToObjects="1">
      <p:cViewPr>
        <p:scale>
          <a:sx n="67" d="100"/>
          <a:sy n="67" d="100"/>
        </p:scale>
        <p:origin x="1264" y="904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C54CF-0827-7646-AE8E-3633A37E46EB}" type="datetimeFigureOut">
              <a:rPr lang="de-DE" smtClean="0"/>
              <a:t>01.12.23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3F474-83E6-D646-8AD8-C42A0F917D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4331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F474-83E6-D646-8AD8-C42A0F917DA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868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F474-83E6-D646-8AD8-C42A0F917DA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2044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F474-83E6-D646-8AD8-C42A0F917DA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42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F474-83E6-D646-8AD8-C42A0F917DA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757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F474-83E6-D646-8AD8-C42A0F917DA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665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F474-83E6-D646-8AD8-C42A0F917DA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8456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F474-83E6-D646-8AD8-C42A0F917DA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6689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Apolda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F474-83E6-D646-8AD8-C42A0F917DA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6558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F474-83E6-D646-8AD8-C42A0F917DA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082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F474-83E6-D646-8AD8-C42A0F917DA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6292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F474-83E6-D646-8AD8-C42A0F917DA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096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F474-83E6-D646-8AD8-C42A0F917DA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393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F474-83E6-D646-8AD8-C42A0F917DA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1397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F474-83E6-D646-8AD8-C42A0F917DA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648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088467-39C4-C740-9D60-7B3D022A8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AF71EF7-D6CC-D14B-B50F-B0CDF4897F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D3C012-CEFE-3E4A-A295-A8AED4C2F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EA3D-07DC-7B43-978B-9B5DEBC54CE4}" type="datetimeFigureOut">
              <a:rPr lang="de-DE" smtClean="0"/>
              <a:t>01.12.23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F7EF0B-476C-7B4B-9148-2D272E41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053DC9-4021-884A-9C2C-9A1FDEE4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C5F7-CD54-E041-A452-7BDFA2826E6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10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F4098B-10F4-2548-9471-A95CB042C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2DAE5B3-52D7-CD45-B5A6-C6FE8AC74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2C0E6D-B315-FD4D-A4DB-075C144D2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EA3D-07DC-7B43-978B-9B5DEBC54CE4}" type="datetimeFigureOut">
              <a:rPr lang="de-DE" smtClean="0"/>
              <a:t>01.12.23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1AC6A3-AE64-8747-B5EE-CBAD9FDC8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825E12-B22B-7744-8CFD-84E8C9050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C5F7-CD54-E041-A452-7BDFA2826E6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66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D34D8EB-05B7-DE49-B398-8CD1176EB0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703F53D-ABCA-4A4F-93DF-97EF69F07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9DE2A3-E9E9-0644-A2FB-200D5A24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EA3D-07DC-7B43-978B-9B5DEBC54CE4}" type="datetimeFigureOut">
              <a:rPr lang="de-DE" smtClean="0"/>
              <a:t>01.12.23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1FB2DD-1FE8-5B40-97F7-F87698C47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A04E77-5D47-1148-9E30-551E1230D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C5F7-CD54-E041-A452-7BDFA2826E6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894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771A3-8A5E-DE49-A9AC-E95DE17B7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35E4B2-F60B-3345-A4B1-A5AB364FA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9600E2-98B0-B74E-B1F3-EC74D9A0D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EA3D-07DC-7B43-978B-9B5DEBC54CE4}" type="datetimeFigureOut">
              <a:rPr lang="de-DE" smtClean="0"/>
              <a:t>01.12.23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129D65-DF20-DC43-A8B8-5DF65EB9B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BC131F-CFCC-D84A-B6AD-0FF2D906F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C5F7-CD54-E041-A452-7BDFA2826E6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082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BC7DC-B365-8E4C-AA73-9E32E810E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CD4349-6E1B-4948-8597-3799A0FE3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801D12-B26F-5D4D-BD03-7D04B672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EA3D-07DC-7B43-978B-9B5DEBC54CE4}" type="datetimeFigureOut">
              <a:rPr lang="de-DE" smtClean="0"/>
              <a:t>01.12.23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CFE233-5F6D-2B42-A87D-C82C42BB1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AD83A6-F7B0-F449-AEA5-1D317A738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C5F7-CD54-E041-A452-7BDFA2826E6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6039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8909A3-F716-0B46-84BC-54ECC1AD5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4F7A06-1D56-754B-A35F-84A3D5552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C5DA64B-56D3-A848-8F23-01581F88D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8FF02B5-382A-124E-B4C0-9A6F1507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EA3D-07DC-7B43-978B-9B5DEBC54CE4}" type="datetimeFigureOut">
              <a:rPr lang="de-DE" smtClean="0"/>
              <a:t>01.12.23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57F405-9365-AC4A-9968-4974419FA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FC1184-8B24-C64B-A0A3-D1C638860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C5F7-CD54-E041-A452-7BDFA2826E6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600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653E32-CEFB-D341-8C03-4694DB898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ACA84E-C006-394F-8BEA-44312A7C4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75B6103-EC8C-1C4D-9871-84EAC9892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517C9F-82FF-3B4E-92E7-5C45BBBE8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545FBF1-B2BE-C148-B821-1A4341532B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F576593-529F-F548-8E70-81B1C6EB5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EA3D-07DC-7B43-978B-9B5DEBC54CE4}" type="datetimeFigureOut">
              <a:rPr lang="de-DE" smtClean="0"/>
              <a:t>01.12.23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1B92EB3-3306-EB4D-B3D1-2C9AF1267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6A5759C-06B3-3A47-AA6D-1A3444659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C5F7-CD54-E041-A452-7BDFA2826E6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299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7EB2B-71CB-724F-8BE7-43AE2C25D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E00CFE-9156-3642-B1BC-04F758A7B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EA3D-07DC-7B43-978B-9B5DEBC54CE4}" type="datetimeFigureOut">
              <a:rPr lang="de-DE" smtClean="0"/>
              <a:t>01.12.23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BC132C-A562-9B4E-80BB-7F698E1C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24FEB1-5500-AC42-9660-46DCF3C2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C5F7-CD54-E041-A452-7BDFA2826E6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88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F7F23CD-9148-B140-9592-EA6A1C095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EA3D-07DC-7B43-978B-9B5DEBC54CE4}" type="datetimeFigureOut">
              <a:rPr lang="de-DE" smtClean="0"/>
              <a:t>01.12.23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A2C71EB-AD19-CE41-A2A6-E1D84BFA4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7E93EB-76BB-2D40-9EEE-1A82EA75F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C5F7-CD54-E041-A452-7BDFA2826E6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0700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DC4F5-5668-2443-85BE-17D2D5FC5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414D0C-E3C6-9E4E-BD3A-07B189825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4B9F83-CFB6-D04E-B6B9-DC1FF397B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F705A2-BA50-3D4C-98B3-F58C589B4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EA3D-07DC-7B43-978B-9B5DEBC54CE4}" type="datetimeFigureOut">
              <a:rPr lang="de-DE" smtClean="0"/>
              <a:t>01.12.23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8E334F-68D4-2B4F-B75C-ADF2D118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248A494-EA90-E24C-BC19-2CF61315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C5F7-CD54-E041-A452-7BDFA2826E6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15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899FFB-4B7D-214A-A0D3-9B181BB94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A6CB1DD-8618-0248-9A4E-ECB8CE399A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267B591-2F66-B84A-8D12-D94F00EE3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8442AB-8C07-F547-A4A5-2FEFD11D4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EA3D-07DC-7B43-978B-9B5DEBC54CE4}" type="datetimeFigureOut">
              <a:rPr lang="de-DE" smtClean="0"/>
              <a:t>01.12.23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3A8BA0B-B6A1-FD4B-941A-36AD96C1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314525-B630-F747-A282-ADCD35D66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C5F7-CD54-E041-A452-7BDFA2826E6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74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86ADDA8-2DAF-5747-BB7E-C24C2D702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33B913-31E4-2947-B65A-EE4318941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94992F-A3D9-E346-8E7A-0A740B867F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0EA3D-07DC-7B43-978B-9B5DEBC54CE4}" type="datetimeFigureOut">
              <a:rPr lang="de-DE" smtClean="0"/>
              <a:t>01.12.23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B09961-57FF-7740-924C-C63B93504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7F4562-E8F7-1E49-98BD-919242C66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3C5F7-CD54-E041-A452-7BDFA2826E6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64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hyperlink" Target="https://www.netzwerk-immovielien.de/aktivitaete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hyperlink" Target="https://www.netzwerk-immovielien.de/aktivitaeten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etzwerk-immovielien.de/unterstuetzen" TargetMode="External"/><Relationship Id="rId5" Type="http://schemas.openxmlformats.org/officeDocument/2006/relationships/image" Target="../media/image20.jpg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etzwerk-immovielien.de/immovielien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netzwerk-immovielien.de/forderungen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51EBBE30-5E1D-DE49-9A9B-56F9320AB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8" r="6436" b="6099"/>
          <a:stretch/>
        </p:blipFill>
        <p:spPr>
          <a:xfrm>
            <a:off x="4622471" y="1415208"/>
            <a:ext cx="7569529" cy="544279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948E523-3ECC-C544-AB52-A96DF52A9901}"/>
              </a:ext>
            </a:extLst>
          </p:cNvPr>
          <p:cNvSpPr txBox="1">
            <a:spLocks/>
          </p:cNvSpPr>
          <p:nvPr/>
        </p:nvSpPr>
        <p:spPr>
          <a:xfrm>
            <a:off x="556054" y="430117"/>
            <a:ext cx="9175775" cy="1986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4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Forderungen 2.0 </a:t>
            </a:r>
          </a:p>
          <a:p>
            <a:pPr algn="l"/>
            <a:r>
              <a:rPr lang="de-DE" sz="44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 Netzwerk Immovielien e.V.</a:t>
            </a:r>
          </a:p>
          <a:p>
            <a:pPr algn="l"/>
            <a:endParaRPr lang="de-DE" sz="4400" b="1" dirty="0">
              <a:solidFill>
                <a:srgbClr val="88C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9A554DE4-3C84-5942-A9E3-E0BFA10FD741}"/>
              </a:ext>
            </a:extLst>
          </p:cNvPr>
          <p:cNvSpPr txBox="1">
            <a:spLocks/>
          </p:cNvSpPr>
          <p:nvPr/>
        </p:nvSpPr>
        <p:spPr>
          <a:xfrm>
            <a:off x="556054" y="5372099"/>
            <a:ext cx="10515600" cy="2631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Name</a:t>
            </a:r>
          </a:p>
          <a:p>
            <a:pPr algn="l"/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Netzwerk Immovielien e.V.</a:t>
            </a:r>
            <a:b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Grafik 15" descr="Ein Bild, das Screenshot, Rechteck enthält.&#10;&#10;Automatisch generierte Beschreibung">
            <a:extLst>
              <a:ext uri="{FF2B5EF4-FFF2-40B4-BE49-F238E27FC236}">
                <a16:creationId xmlns:a16="http://schemas.microsoft.com/office/drawing/2014/main" id="{140E4729-D778-9B48-9F75-E0ACDCEE6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145" y="376331"/>
            <a:ext cx="1091878" cy="1177329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D506DE2-66B7-8C48-8867-9706269308F9}"/>
              </a:ext>
            </a:extLst>
          </p:cNvPr>
          <p:cNvSpPr txBox="1">
            <a:spLocks/>
          </p:cNvSpPr>
          <p:nvPr/>
        </p:nvSpPr>
        <p:spPr>
          <a:xfrm>
            <a:off x="6480809" y="5734509"/>
            <a:ext cx="5518664" cy="1001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Illustration: Hannah Kordes</a:t>
            </a:r>
          </a:p>
        </p:txBody>
      </p:sp>
    </p:spTree>
    <p:extLst>
      <p:ext uri="{BB962C8B-B14F-4D97-AF65-F5344CB8AC3E}">
        <p14:creationId xmlns:p14="http://schemas.microsoft.com/office/powerpoint/2010/main" val="971002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CB0B143-BD11-7349-BAA4-5DC7A4A1FB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05715" y="970546"/>
            <a:ext cx="3813135" cy="526789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59642C3-202B-D742-87A5-E83D405AC0EE}"/>
              </a:ext>
            </a:extLst>
          </p:cNvPr>
          <p:cNvSpPr txBox="1">
            <a:spLocks/>
          </p:cNvSpPr>
          <p:nvPr/>
        </p:nvSpPr>
        <p:spPr>
          <a:xfrm>
            <a:off x="6673336" y="5737883"/>
            <a:ext cx="5518664" cy="1001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Illustration: Hannah Kordes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1F6F734-353A-6847-A2FB-4BD4FCC2DC06}"/>
              </a:ext>
            </a:extLst>
          </p:cNvPr>
          <p:cNvSpPr txBox="1">
            <a:spLocks/>
          </p:cNvSpPr>
          <p:nvPr/>
        </p:nvSpPr>
        <p:spPr>
          <a:xfrm>
            <a:off x="838200" y="2292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8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PASSENDES RECHT!</a:t>
            </a:r>
          </a:p>
        </p:txBody>
      </p:sp>
      <p:pic>
        <p:nvPicPr>
          <p:cNvPr id="6" name="Grafik 5" descr="Ein Bild, das Screenshot, Rechteck enthält.&#10;&#10;Automatisch generierte Beschreibung">
            <a:extLst>
              <a:ext uri="{FF2B5EF4-FFF2-40B4-BE49-F238E27FC236}">
                <a16:creationId xmlns:a16="http://schemas.microsoft.com/office/drawing/2014/main" id="{606F229D-4AB1-6947-A4C4-AD40344E6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145" y="376331"/>
            <a:ext cx="1091878" cy="1177329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B8B92384-2ED9-7147-867F-D23D63A5D2BC}"/>
              </a:ext>
            </a:extLst>
          </p:cNvPr>
          <p:cNvSpPr txBox="1">
            <a:spLocks/>
          </p:cNvSpPr>
          <p:nvPr/>
        </p:nvSpPr>
        <p:spPr>
          <a:xfrm>
            <a:off x="838199" y="2317898"/>
            <a:ext cx="6194367" cy="3859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Rechtsform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für Immovielien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Planungs- und Baurecht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für lebendige Projekte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Neue Wohnungsgemeinnützigkeit</a:t>
            </a:r>
            <a:r>
              <a:rPr lang="de-D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bezahlbar wohnen in lebenswerten Quartieren mit Immovielien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Transparenz</a:t>
            </a:r>
            <a:r>
              <a:rPr lang="de-D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schaffen</a:t>
            </a:r>
          </a:p>
          <a:p>
            <a:pPr algn="l"/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b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997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D1CF183-CF28-F142-B2CF-1938A53608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7877" y="236755"/>
            <a:ext cx="4443424" cy="6138646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6BAB182-03AD-0044-9477-0CB40A088099}"/>
              </a:ext>
            </a:extLst>
          </p:cNvPr>
          <p:cNvSpPr txBox="1">
            <a:spLocks/>
          </p:cNvSpPr>
          <p:nvPr/>
        </p:nvSpPr>
        <p:spPr>
          <a:xfrm>
            <a:off x="6673336" y="5737883"/>
            <a:ext cx="5518664" cy="1001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Illustration: Hannah Kordes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1F6F734-353A-6847-A2FB-4BD4FCC2DC06}"/>
              </a:ext>
            </a:extLst>
          </p:cNvPr>
          <p:cNvSpPr txBox="1">
            <a:spLocks/>
          </p:cNvSpPr>
          <p:nvPr/>
        </p:nvSpPr>
        <p:spPr>
          <a:xfrm>
            <a:off x="838200" y="2292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8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ANDERE FÖRDERUNG!</a:t>
            </a:r>
          </a:p>
        </p:txBody>
      </p:sp>
      <p:pic>
        <p:nvPicPr>
          <p:cNvPr id="6" name="Grafik 5" descr="Ein Bild, das Screenshot, Rechteck enthält.&#10;&#10;Automatisch generierte Beschreibung">
            <a:extLst>
              <a:ext uri="{FF2B5EF4-FFF2-40B4-BE49-F238E27FC236}">
                <a16:creationId xmlns:a16="http://schemas.microsoft.com/office/drawing/2014/main" id="{606F229D-4AB1-6947-A4C4-AD40344E6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145" y="376331"/>
            <a:ext cx="1091878" cy="1177329"/>
          </a:xfrm>
          <a:prstGeom prst="rect">
            <a:avLst/>
          </a:prstGeom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D4FEC123-45AD-B148-AE75-83514E59E5E2}"/>
              </a:ext>
            </a:extLst>
          </p:cNvPr>
          <p:cNvSpPr txBox="1">
            <a:spLocks/>
          </p:cNvSpPr>
          <p:nvPr/>
        </p:nvSpPr>
        <p:spPr>
          <a:xfrm>
            <a:off x="838199" y="2317898"/>
            <a:ext cx="6194367" cy="3859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Koproduktion mit der Zivilgesell-</a:t>
            </a:r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schaft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 unverzichtbarer Bestandteil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Fördermöglichkeiten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für die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Null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Förderung über Themen- und Gebietsgrenzen </a:t>
            </a:r>
            <a:r>
              <a:rPr lang="de-D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hinaus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Flexibler Umgang </a:t>
            </a:r>
            <a:r>
              <a:rPr lang="de-D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 Förder- und Eigenmitteln</a:t>
            </a:r>
          </a:p>
          <a:p>
            <a:pPr algn="l"/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b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75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9BC51F2-D575-FF4A-9D90-6E22B340C0A3}"/>
              </a:ext>
            </a:extLst>
          </p:cNvPr>
          <p:cNvSpPr txBox="1">
            <a:spLocks/>
          </p:cNvSpPr>
          <p:nvPr/>
        </p:nvSpPr>
        <p:spPr>
          <a:xfrm>
            <a:off x="838200" y="2317898"/>
            <a:ext cx="10515600" cy="3859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Grafik 6" descr="Ein Bild, das Screenshot, Rechteck enthält.&#10;&#10;Automatisch generierte Beschreibung">
            <a:extLst>
              <a:ext uri="{FF2B5EF4-FFF2-40B4-BE49-F238E27FC236}">
                <a16:creationId xmlns:a16="http://schemas.microsoft.com/office/drawing/2014/main" id="{C5F77B9B-98A7-0B4C-AB83-A79DC7730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145" y="376331"/>
            <a:ext cx="1091878" cy="117732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EEF75FE-4CA0-054F-A237-F49BD9AA0002}"/>
              </a:ext>
            </a:extLst>
          </p:cNvPr>
          <p:cNvSpPr txBox="1">
            <a:spLocks/>
          </p:cNvSpPr>
          <p:nvPr/>
        </p:nvSpPr>
        <p:spPr>
          <a:xfrm>
            <a:off x="6654384" y="2243782"/>
            <a:ext cx="5287939" cy="1293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20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Forderungen 2.0. </a:t>
            </a:r>
          </a:p>
          <a:p>
            <a:pPr algn="r"/>
            <a:r>
              <a:rPr lang="de-DE" sz="20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Ausgabe 2023</a:t>
            </a:r>
          </a:p>
          <a:p>
            <a:pPr algn="r"/>
            <a:r>
              <a:rPr lang="de-DE" sz="2000" u="sng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netzwerk-</a:t>
            </a:r>
            <a:r>
              <a:rPr lang="de-DE" sz="2000" u="sng" dirty="0" err="1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immovielien.de</a:t>
            </a:r>
            <a:r>
              <a:rPr lang="de-DE" sz="2000" u="sng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</a:p>
          <a:p>
            <a:pPr algn="r"/>
            <a:r>
              <a:rPr lang="de-DE" sz="2000" u="sng" dirty="0" err="1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forderungen</a:t>
            </a:r>
            <a:endParaRPr lang="de-DE" sz="2000" u="sng" dirty="0">
              <a:solidFill>
                <a:srgbClr val="88C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1C16C98-0C7B-1E49-AC2F-A37C09CBA474}"/>
              </a:ext>
            </a:extLst>
          </p:cNvPr>
          <p:cNvSpPr txBox="1">
            <a:spLocks/>
          </p:cNvSpPr>
          <p:nvPr/>
        </p:nvSpPr>
        <p:spPr>
          <a:xfrm>
            <a:off x="980740" y="5675565"/>
            <a:ext cx="7215939" cy="1001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Foto: Matthias Braun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BE5EEE6-32A0-D046-8BCC-02AD81862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6370" y="3537583"/>
            <a:ext cx="6570256" cy="3097852"/>
          </a:xfrm>
          <a:prstGeom prst="rect">
            <a:avLst/>
          </a:prstGeom>
        </p:spPr>
      </p:pic>
      <p:pic>
        <p:nvPicPr>
          <p:cNvPr id="4" name="Grafik 3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CF9B363A-CAEB-C742-8067-C498239F0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2817" y="605711"/>
            <a:ext cx="4282230" cy="5709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Grafik 11" descr="Ein Bild, das Muster, Quadrat, Pixel, Kreuzworträtsel enthält.&#10;&#10;Automatisch generierte Beschreibung">
            <a:extLst>
              <a:ext uri="{FF2B5EF4-FFF2-40B4-BE49-F238E27FC236}">
                <a16:creationId xmlns:a16="http://schemas.microsoft.com/office/drawing/2014/main" id="{488BE25F-5CCB-BF46-AE1C-93F1FF549B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6816" y="3851910"/>
            <a:ext cx="2462132" cy="247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0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9BC51F2-D575-FF4A-9D90-6E22B340C0A3}"/>
              </a:ext>
            </a:extLst>
          </p:cNvPr>
          <p:cNvSpPr txBox="1">
            <a:spLocks/>
          </p:cNvSpPr>
          <p:nvPr/>
        </p:nvSpPr>
        <p:spPr>
          <a:xfrm>
            <a:off x="838200" y="2317898"/>
            <a:ext cx="10515600" cy="3859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fik 2" descr="Ein Bild, das Text, Buch, Person, Kunst enthält.&#10;&#10;Automatisch generierte Beschreibung">
            <a:extLst>
              <a:ext uri="{FF2B5EF4-FFF2-40B4-BE49-F238E27FC236}">
                <a16:creationId xmlns:a16="http://schemas.microsoft.com/office/drawing/2014/main" id="{7A4F0B9D-E3C5-C64A-9A69-B888381F12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30" b="8068"/>
          <a:stretch/>
        </p:blipFill>
        <p:spPr>
          <a:xfrm>
            <a:off x="0" y="1"/>
            <a:ext cx="8275320" cy="6857999"/>
          </a:xfrm>
          <a:prstGeom prst="rect">
            <a:avLst/>
          </a:prstGeom>
        </p:spPr>
      </p:pic>
      <p:pic>
        <p:nvPicPr>
          <p:cNvPr id="7" name="Grafik 6" descr="Ein Bild, das Screenshot, Rechteck enthält.&#10;&#10;Automatisch generierte Beschreibung">
            <a:extLst>
              <a:ext uri="{FF2B5EF4-FFF2-40B4-BE49-F238E27FC236}">
                <a16:creationId xmlns:a16="http://schemas.microsoft.com/office/drawing/2014/main" id="{C5F77B9B-98A7-0B4C-AB83-A79DC7730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145" y="376331"/>
            <a:ext cx="1091878" cy="117732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EEF75FE-4CA0-054F-A237-F49BD9AA0002}"/>
              </a:ext>
            </a:extLst>
          </p:cNvPr>
          <p:cNvSpPr txBox="1">
            <a:spLocks/>
          </p:cNvSpPr>
          <p:nvPr/>
        </p:nvSpPr>
        <p:spPr>
          <a:xfrm>
            <a:off x="6654384" y="2243782"/>
            <a:ext cx="5287939" cy="1293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20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Immovielien-Heft 2: </a:t>
            </a:r>
          </a:p>
          <a:p>
            <a:pPr algn="r"/>
            <a:r>
              <a:rPr lang="de-DE" sz="20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Strukturen und Prozesse</a:t>
            </a:r>
          </a:p>
          <a:p>
            <a:pPr algn="r"/>
            <a:r>
              <a:rPr lang="de-DE" sz="20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für mehr Gemeinwohl</a:t>
            </a:r>
          </a:p>
          <a:p>
            <a:pPr algn="r"/>
            <a:r>
              <a:rPr lang="de-DE" sz="2000" u="sng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netzwerk-</a:t>
            </a:r>
            <a:r>
              <a:rPr lang="de-DE" sz="2000" u="sng" dirty="0" err="1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immovielien.de</a:t>
            </a:r>
            <a:r>
              <a:rPr lang="de-DE" sz="2000" u="sng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</a:p>
          <a:p>
            <a:pPr algn="r"/>
            <a:r>
              <a:rPr lang="de-DE" sz="2000" u="sng" dirty="0" err="1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aktivitaeten</a:t>
            </a:r>
            <a:endParaRPr lang="de-DE" sz="2000" u="sng" dirty="0">
              <a:solidFill>
                <a:srgbClr val="88C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48EA46D-F544-E54D-97FD-5E2C9F721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6370" y="3537583"/>
            <a:ext cx="6570256" cy="309785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B1C16C98-0C7B-1E49-AC2F-A37C09CBA474}"/>
              </a:ext>
            </a:extLst>
          </p:cNvPr>
          <p:cNvSpPr txBox="1">
            <a:spLocks/>
          </p:cNvSpPr>
          <p:nvPr/>
        </p:nvSpPr>
        <p:spPr>
          <a:xfrm>
            <a:off x="980740" y="5675565"/>
            <a:ext cx="7215939" cy="1001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Foto: Matthias Braun</a:t>
            </a:r>
          </a:p>
        </p:txBody>
      </p:sp>
    </p:spTree>
    <p:extLst>
      <p:ext uri="{BB962C8B-B14F-4D97-AF65-F5344CB8AC3E}">
        <p14:creationId xmlns:p14="http://schemas.microsoft.com/office/powerpoint/2010/main" val="509483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9BC51F2-D575-FF4A-9D90-6E22B340C0A3}"/>
              </a:ext>
            </a:extLst>
          </p:cNvPr>
          <p:cNvSpPr txBox="1">
            <a:spLocks/>
          </p:cNvSpPr>
          <p:nvPr/>
        </p:nvSpPr>
        <p:spPr>
          <a:xfrm>
            <a:off x="838200" y="2317898"/>
            <a:ext cx="10515600" cy="3859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Grafik 5" descr="Ein Bild, das Screenshot, Rechteck enthält.&#10;&#10;Automatisch generierte Beschreibung">
            <a:extLst>
              <a:ext uri="{FF2B5EF4-FFF2-40B4-BE49-F238E27FC236}">
                <a16:creationId xmlns:a16="http://schemas.microsoft.com/office/drawing/2014/main" id="{769BA34B-3687-D64E-ABA3-867083AE2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145" y="376331"/>
            <a:ext cx="1091878" cy="117732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FD52FF2-163D-B04C-B65D-C2AA0B87C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514" y="3537583"/>
            <a:ext cx="6607034" cy="3115193"/>
          </a:xfrm>
          <a:prstGeom prst="rect">
            <a:avLst/>
          </a:prstGeom>
        </p:spPr>
      </p:pic>
      <p:pic>
        <p:nvPicPr>
          <p:cNvPr id="9" name="Grafik 8" descr="Ein Bild, das draußen, Himmel, Gebäude, Gruppe enthält.&#10;&#10;Automatisch generierte Beschreibung">
            <a:extLst>
              <a:ext uri="{FF2B5EF4-FFF2-40B4-BE49-F238E27FC236}">
                <a16:creationId xmlns:a16="http://schemas.microsoft.com/office/drawing/2014/main" id="{2A991132-C662-ED48-9AA1-9496ED121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740" y="1793377"/>
            <a:ext cx="6666714" cy="4430587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52A5DE5D-EA74-1F40-8535-A8B77352194F}"/>
              </a:ext>
            </a:extLst>
          </p:cNvPr>
          <p:cNvSpPr txBox="1">
            <a:spLocks/>
          </p:cNvSpPr>
          <p:nvPr/>
        </p:nvSpPr>
        <p:spPr>
          <a:xfrm>
            <a:off x="6654384" y="2243782"/>
            <a:ext cx="5287939" cy="1293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20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Mitglied werden im </a:t>
            </a:r>
          </a:p>
          <a:p>
            <a:pPr algn="r"/>
            <a:r>
              <a:rPr lang="de-DE" sz="20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Netzwerk Immovielien e.V.:</a:t>
            </a:r>
          </a:p>
          <a:p>
            <a:pPr algn="r"/>
            <a:r>
              <a:rPr lang="de-DE" sz="2000" u="sng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netzwerk-</a:t>
            </a:r>
            <a:r>
              <a:rPr lang="de-DE" sz="2000" u="sng" dirty="0" err="1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immovielien.de</a:t>
            </a:r>
            <a:r>
              <a:rPr lang="de-DE" sz="2000" u="sng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</a:p>
          <a:p>
            <a:pPr algn="r"/>
            <a:r>
              <a:rPr lang="de-DE" sz="2000" u="sng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unterstuetzen</a:t>
            </a:r>
            <a:endParaRPr lang="de-DE" sz="2000" u="sng" dirty="0">
              <a:solidFill>
                <a:srgbClr val="88C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2B89FE2-742D-1F4A-94FC-C7E8EB0020AB}"/>
              </a:ext>
            </a:extLst>
          </p:cNvPr>
          <p:cNvSpPr txBox="1">
            <a:spLocks/>
          </p:cNvSpPr>
          <p:nvPr/>
        </p:nvSpPr>
        <p:spPr>
          <a:xfrm>
            <a:off x="838200" y="2292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8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Mitmachen &amp; unterstützen!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78204F2-5D17-6149-8F2C-9EEEB88DACCE}"/>
              </a:ext>
            </a:extLst>
          </p:cNvPr>
          <p:cNvSpPr txBox="1">
            <a:spLocks/>
          </p:cNvSpPr>
          <p:nvPr/>
        </p:nvSpPr>
        <p:spPr>
          <a:xfrm>
            <a:off x="980740" y="5675565"/>
            <a:ext cx="7215939" cy="1001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Foto: Thomas Müller</a:t>
            </a:r>
          </a:p>
        </p:txBody>
      </p:sp>
    </p:spTree>
    <p:extLst>
      <p:ext uri="{BB962C8B-B14F-4D97-AF65-F5344CB8AC3E}">
        <p14:creationId xmlns:p14="http://schemas.microsoft.com/office/powerpoint/2010/main" val="3881763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D292F3D-069A-0140-826B-DAB2D2153C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84"/>
          <a:stretch/>
        </p:blipFill>
        <p:spPr>
          <a:xfrm>
            <a:off x="7391075" y="2808514"/>
            <a:ext cx="3721768" cy="3887942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1F6F734-353A-6847-A2FB-4BD4FCC2DC06}"/>
              </a:ext>
            </a:extLst>
          </p:cNvPr>
          <p:cNvSpPr txBox="1">
            <a:spLocks/>
          </p:cNvSpPr>
          <p:nvPr/>
        </p:nvSpPr>
        <p:spPr>
          <a:xfrm>
            <a:off x="838200" y="882383"/>
            <a:ext cx="10654553" cy="187234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8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Netzwerk Immovielien e.V.</a:t>
            </a:r>
          </a:p>
          <a:p>
            <a:pPr algn="l"/>
            <a:endParaRPr lang="de-DE" sz="3800" b="1" dirty="0">
              <a:solidFill>
                <a:srgbClr val="88C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de-DE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Bessere Rahmenbedingungen für eine </a:t>
            </a:r>
          </a:p>
          <a:p>
            <a:pPr algn="l">
              <a:lnSpc>
                <a:spcPct val="110000"/>
              </a:lnSpc>
            </a:pPr>
            <a:r>
              <a:rPr lang="de-DE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gemeinwohl­orientierte Immobilien- und Stadtentwicklung</a:t>
            </a:r>
            <a:endParaRPr lang="de-DE" b="1" dirty="0">
              <a:solidFill>
                <a:srgbClr val="88C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9BC51F2-D575-FF4A-9D90-6E22B340C0A3}"/>
              </a:ext>
            </a:extLst>
          </p:cNvPr>
          <p:cNvSpPr txBox="1">
            <a:spLocks/>
          </p:cNvSpPr>
          <p:nvPr/>
        </p:nvSpPr>
        <p:spPr>
          <a:xfrm>
            <a:off x="838199" y="3068261"/>
            <a:ext cx="6352309" cy="3368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Breite Allianz aus Wirtschaft, Wissenschaft, öffentlicher Hand und Zivilgesellschaft mit aktuell über 250 Mitgliedern im deutschsprachigen Raum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Gemeinnütziger Verein, der Bildungs- und Vernetzungsformate konzipiert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Unsere Mitglieder setzen sich für bessere Rahmenbedingungen ein. </a:t>
            </a:r>
          </a:p>
          <a:p>
            <a:pPr algn="l"/>
            <a:b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 descr="Ein Bild, das Screenshot, Rechteck enthält.&#10;&#10;Automatisch generierte Beschreibung">
            <a:extLst>
              <a:ext uri="{FF2B5EF4-FFF2-40B4-BE49-F238E27FC236}">
                <a16:creationId xmlns:a16="http://schemas.microsoft.com/office/drawing/2014/main" id="{6D1348D3-B1F6-3244-8B67-F86BBD50E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145" y="376331"/>
            <a:ext cx="1091878" cy="117732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BD48A4D-61CA-0B47-A0D7-3F1C96A7938C}"/>
              </a:ext>
            </a:extLst>
          </p:cNvPr>
          <p:cNvSpPr txBox="1">
            <a:spLocks/>
          </p:cNvSpPr>
          <p:nvPr/>
        </p:nvSpPr>
        <p:spPr>
          <a:xfrm>
            <a:off x="6480809" y="5734509"/>
            <a:ext cx="5518664" cy="1001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Illustration: Hannah Kordes</a:t>
            </a:r>
          </a:p>
        </p:txBody>
      </p:sp>
    </p:spTree>
    <p:extLst>
      <p:ext uri="{BB962C8B-B14F-4D97-AF65-F5344CB8AC3E}">
        <p14:creationId xmlns:p14="http://schemas.microsoft.com/office/powerpoint/2010/main" val="2161129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leidung, Person, Im Haus, Mobiliar enthält.&#10;&#10;Automatisch generierte Beschreibung">
            <a:extLst>
              <a:ext uri="{FF2B5EF4-FFF2-40B4-BE49-F238E27FC236}">
                <a16:creationId xmlns:a16="http://schemas.microsoft.com/office/drawing/2014/main" id="{32B521BD-4C5F-0841-AA19-1FB2A17A9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8" b="52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8" descr="Ein Bild, das Screenshot, Rechteck enthält.&#10;&#10;Automatisch generierte Beschreibung">
            <a:extLst>
              <a:ext uri="{FF2B5EF4-FFF2-40B4-BE49-F238E27FC236}">
                <a16:creationId xmlns:a16="http://schemas.microsoft.com/office/drawing/2014/main" id="{9E5D4069-95C7-BD43-A289-360B8C4CF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145" y="376331"/>
            <a:ext cx="1091878" cy="1177329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FF31111-9890-8C4A-941D-45C43C47011F}"/>
              </a:ext>
            </a:extLst>
          </p:cNvPr>
          <p:cNvSpPr txBox="1">
            <a:spLocks/>
          </p:cNvSpPr>
          <p:nvPr/>
        </p:nvSpPr>
        <p:spPr>
          <a:xfrm>
            <a:off x="980740" y="5675565"/>
            <a:ext cx="7215939" cy="1001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Foto: Thomas Müller</a:t>
            </a:r>
          </a:p>
        </p:txBody>
      </p:sp>
    </p:spTree>
    <p:extLst>
      <p:ext uri="{BB962C8B-B14F-4D97-AF65-F5344CB8AC3E}">
        <p14:creationId xmlns:p14="http://schemas.microsoft.com/office/powerpoint/2010/main" val="40752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1F6F734-353A-6847-A2FB-4BD4FCC2DC06}"/>
              </a:ext>
            </a:extLst>
          </p:cNvPr>
          <p:cNvSpPr txBox="1">
            <a:spLocks/>
          </p:cNvSpPr>
          <p:nvPr/>
        </p:nvSpPr>
        <p:spPr>
          <a:xfrm>
            <a:off x="838200" y="2292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8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 sind Immovielien?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9BC51F2-D575-FF4A-9D90-6E22B340C0A3}"/>
              </a:ext>
            </a:extLst>
          </p:cNvPr>
          <p:cNvSpPr txBox="1">
            <a:spLocks/>
          </p:cNvSpPr>
          <p:nvPr/>
        </p:nvSpPr>
        <p:spPr>
          <a:xfrm>
            <a:off x="838200" y="2317898"/>
            <a:ext cx="10515600" cy="3859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Immovielien sind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Immobilien von Vielen für Viele.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Sie werden von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gemeinwohlorientierten Akteur*innen und Institutionen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gemeinschaftlich erworben, genutzt oder betrieben.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keine Gewinnmaximierung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sondern Mehrwert für das Gemeinwohl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 besten Fall können Immovielien den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Boden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auf dem sie stehen oder den sie nutzen,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dauerhaft der Spekulation entziehen. 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ermöglicht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durch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koproduktive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Planungsprozesse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gemeinschaftliche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Rechtsformen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 solidarische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Finanzierungsstrukturen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b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Grafik 5" descr="Ein Bild, das Screenshot, Rechteck enthält.&#10;&#10;Automatisch generierte Beschreibung">
            <a:extLst>
              <a:ext uri="{FF2B5EF4-FFF2-40B4-BE49-F238E27FC236}">
                <a16:creationId xmlns:a16="http://schemas.microsoft.com/office/drawing/2014/main" id="{606F229D-4AB1-6947-A4C4-AD40344E6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145" y="376331"/>
            <a:ext cx="1091878" cy="117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50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weiß, Design enthält.&#10;&#10;Automatisch generierte Beschreibung">
            <a:extLst>
              <a:ext uri="{FF2B5EF4-FFF2-40B4-BE49-F238E27FC236}">
                <a16:creationId xmlns:a16="http://schemas.microsoft.com/office/drawing/2014/main" id="{AB8F058B-E47B-DD4B-A6D6-D23092AA8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8300"/>
            <a:ext cx="12358254" cy="6858000"/>
          </a:xfrm>
          <a:prstGeom prst="rect">
            <a:avLst/>
          </a:prstGeom>
        </p:spPr>
      </p:pic>
      <p:pic>
        <p:nvPicPr>
          <p:cNvPr id="8" name="Grafik 7" descr="Ein Bild, das Text, Screenshot, draußen enthält.&#10;&#10;Automatisch generierte Beschreibung">
            <a:extLst>
              <a:ext uri="{FF2B5EF4-FFF2-40B4-BE49-F238E27FC236}">
                <a16:creationId xmlns:a16="http://schemas.microsoft.com/office/drawing/2014/main" id="{FA24ADA3-29EC-354B-B3E7-ACCA00A26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675" y="1167451"/>
            <a:ext cx="2887270" cy="4415824"/>
          </a:xfrm>
          <a:prstGeom prst="rect">
            <a:avLst/>
          </a:prstGeom>
        </p:spPr>
      </p:pic>
      <p:pic>
        <p:nvPicPr>
          <p:cNvPr id="10" name="Grafik 9" descr="Ein Bild, das Text, Uhr, Screenshot enthält.&#10;&#10;Automatisch generierte Beschreibung">
            <a:extLst>
              <a:ext uri="{FF2B5EF4-FFF2-40B4-BE49-F238E27FC236}">
                <a16:creationId xmlns:a16="http://schemas.microsoft.com/office/drawing/2014/main" id="{01AD8D7A-A794-AE42-8933-35941B0CB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255" y="1282339"/>
            <a:ext cx="5366564" cy="457086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1D21219C-307C-504F-9D7A-16EBBC79F448}"/>
              </a:ext>
            </a:extLst>
          </p:cNvPr>
          <p:cNvSpPr txBox="1">
            <a:spLocks/>
          </p:cNvSpPr>
          <p:nvPr/>
        </p:nvSpPr>
        <p:spPr>
          <a:xfrm>
            <a:off x="860188" y="678413"/>
            <a:ext cx="1649174" cy="5538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Wohnen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8651F21-7831-3840-BDD6-13CAF218E111}"/>
              </a:ext>
            </a:extLst>
          </p:cNvPr>
          <p:cNvSpPr txBox="1">
            <a:spLocks/>
          </p:cNvSpPr>
          <p:nvPr/>
        </p:nvSpPr>
        <p:spPr>
          <a:xfrm>
            <a:off x="6179299" y="774001"/>
            <a:ext cx="1649172" cy="4583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Gewerbe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6FE1A5D-D9A0-FA4E-B430-1C05B4039BEB}"/>
              </a:ext>
            </a:extLst>
          </p:cNvPr>
          <p:cNvSpPr txBox="1">
            <a:spLocks/>
          </p:cNvSpPr>
          <p:nvPr/>
        </p:nvSpPr>
        <p:spPr>
          <a:xfrm>
            <a:off x="3529777" y="774218"/>
            <a:ext cx="1649173" cy="4583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Kultur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F89C96F-B1B4-7447-983A-990FAED23747}"/>
              </a:ext>
            </a:extLst>
          </p:cNvPr>
          <p:cNvSpPr txBox="1">
            <a:spLocks/>
          </p:cNvSpPr>
          <p:nvPr/>
        </p:nvSpPr>
        <p:spPr>
          <a:xfrm>
            <a:off x="8828820" y="678413"/>
            <a:ext cx="2209764" cy="5538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Infrastruktur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A4132F8D-A84E-2146-ADDB-966F112D3787}"/>
              </a:ext>
            </a:extLst>
          </p:cNvPr>
          <p:cNvSpPr txBox="1">
            <a:spLocks/>
          </p:cNvSpPr>
          <p:nvPr/>
        </p:nvSpPr>
        <p:spPr>
          <a:xfrm>
            <a:off x="838200" y="2292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sz="3800" b="1" dirty="0">
              <a:solidFill>
                <a:srgbClr val="88C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52CC42AA-B85A-134C-8B87-C3F2B0658819}"/>
              </a:ext>
            </a:extLst>
          </p:cNvPr>
          <p:cNvSpPr txBox="1">
            <a:spLocks/>
          </p:cNvSpPr>
          <p:nvPr/>
        </p:nvSpPr>
        <p:spPr>
          <a:xfrm>
            <a:off x="788129" y="5679029"/>
            <a:ext cx="11191339" cy="1001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0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Weitere Beispiele in der Immovielien-Sammlung: </a:t>
            </a:r>
            <a:r>
              <a:rPr lang="de-DE" sz="2000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netzwerk-immovielien.de/immovielien</a:t>
            </a:r>
            <a:endParaRPr lang="de-DE" sz="2000" dirty="0">
              <a:solidFill>
                <a:srgbClr val="88C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Grafik 22" descr="Ein Bild, das Text, Kleidung, Menschliches Gesicht, Mann enthält.&#10;&#10;Automatisch generierte Beschreibung">
            <a:extLst>
              <a:ext uri="{FF2B5EF4-FFF2-40B4-BE49-F238E27FC236}">
                <a16:creationId xmlns:a16="http://schemas.microsoft.com/office/drawing/2014/main" id="{CCFC1E11-8B9C-D445-AC54-EA8AF8B2E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129" y="1268187"/>
            <a:ext cx="2741648" cy="453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90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AD97049-2D27-E94A-8D49-E180889BE1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839993"/>
            <a:ext cx="12255254" cy="5770607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9BC51F2-D575-FF4A-9D90-6E22B340C0A3}"/>
              </a:ext>
            </a:extLst>
          </p:cNvPr>
          <p:cNvSpPr txBox="1">
            <a:spLocks/>
          </p:cNvSpPr>
          <p:nvPr/>
        </p:nvSpPr>
        <p:spPr>
          <a:xfrm>
            <a:off x="838200" y="2317898"/>
            <a:ext cx="10515600" cy="3859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Grafik 6" descr="Ein Bild, das Screenshot, Rechteck enthält.&#10;&#10;Automatisch generierte Beschreibung">
            <a:extLst>
              <a:ext uri="{FF2B5EF4-FFF2-40B4-BE49-F238E27FC236}">
                <a16:creationId xmlns:a16="http://schemas.microsoft.com/office/drawing/2014/main" id="{39168469-F4BB-CC4C-B800-CF7DC9B79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145" y="376331"/>
            <a:ext cx="1091878" cy="1177329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6AF2AF34-32B7-A343-BF2C-08550E6AF45D}"/>
              </a:ext>
            </a:extLst>
          </p:cNvPr>
          <p:cNvSpPr txBox="1">
            <a:spLocks/>
          </p:cNvSpPr>
          <p:nvPr/>
        </p:nvSpPr>
        <p:spPr>
          <a:xfrm>
            <a:off x="3259394" y="5664135"/>
            <a:ext cx="8617745" cy="1001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2000" u="sng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netzwerk-immovielien.de/forderungen</a:t>
            </a:r>
            <a:endParaRPr lang="de-DE" sz="2000" u="sng" dirty="0">
              <a:solidFill>
                <a:srgbClr val="88C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1EE38E2-17B8-764E-814C-3EDC51B79040}"/>
              </a:ext>
            </a:extLst>
          </p:cNvPr>
          <p:cNvSpPr txBox="1">
            <a:spLocks/>
          </p:cNvSpPr>
          <p:nvPr/>
        </p:nvSpPr>
        <p:spPr>
          <a:xfrm>
            <a:off x="838200" y="2292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8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Unsere Forderungen 2.0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D77D20D-ABC9-B946-8768-A8BC3E30CB0A}"/>
              </a:ext>
            </a:extLst>
          </p:cNvPr>
          <p:cNvSpPr txBox="1">
            <a:spLocks/>
          </p:cNvSpPr>
          <p:nvPr/>
        </p:nvSpPr>
        <p:spPr>
          <a:xfrm>
            <a:off x="314861" y="5676404"/>
            <a:ext cx="7215939" cy="1001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Illustrationen: Hannah Kordes</a:t>
            </a:r>
          </a:p>
        </p:txBody>
      </p:sp>
    </p:spTree>
    <p:extLst>
      <p:ext uri="{BB962C8B-B14F-4D97-AF65-F5344CB8AC3E}">
        <p14:creationId xmlns:p14="http://schemas.microsoft.com/office/powerpoint/2010/main" val="2060137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F2CF491-921C-E944-BA6E-59C13EBB0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900" y="584199"/>
            <a:ext cx="4186939" cy="5921529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1F6F734-353A-6847-A2FB-4BD4FCC2DC06}"/>
              </a:ext>
            </a:extLst>
          </p:cNvPr>
          <p:cNvSpPr txBox="1">
            <a:spLocks/>
          </p:cNvSpPr>
          <p:nvPr/>
        </p:nvSpPr>
        <p:spPr>
          <a:xfrm>
            <a:off x="838200" y="2292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8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BODEN SICHERN!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9BC51F2-D575-FF4A-9D90-6E22B340C0A3}"/>
              </a:ext>
            </a:extLst>
          </p:cNvPr>
          <p:cNvSpPr txBox="1">
            <a:spLocks/>
          </p:cNvSpPr>
          <p:nvPr/>
        </p:nvSpPr>
        <p:spPr>
          <a:xfrm>
            <a:off x="838199" y="2317898"/>
            <a:ext cx="6299201" cy="3859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Instrumente zur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Überführung von Grundstücken in die öffentliche Hand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und damit eine demokratische Bodennutzung stärken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Grundstücke an Immovielien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 andere gemeinwohlorientierte Projekte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vergeben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Gemeinwohlorientierte Nutzungen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der Grundstücksvergabe wirtschaftlich angemessen bewerten</a:t>
            </a:r>
          </a:p>
          <a:p>
            <a:pPr algn="l"/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b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Grafik 5" descr="Ein Bild, das Screenshot, Rechteck enthält.&#10;&#10;Automatisch generierte Beschreibung">
            <a:extLst>
              <a:ext uri="{FF2B5EF4-FFF2-40B4-BE49-F238E27FC236}">
                <a16:creationId xmlns:a16="http://schemas.microsoft.com/office/drawing/2014/main" id="{606F229D-4AB1-6947-A4C4-AD40344E6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145" y="376331"/>
            <a:ext cx="1091878" cy="117732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F77BB94F-A3AD-3A44-ACB9-77ED28AB05FA}"/>
              </a:ext>
            </a:extLst>
          </p:cNvPr>
          <p:cNvSpPr txBox="1">
            <a:spLocks/>
          </p:cNvSpPr>
          <p:nvPr/>
        </p:nvSpPr>
        <p:spPr>
          <a:xfrm>
            <a:off x="6673336" y="5737883"/>
            <a:ext cx="5518664" cy="1001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Illustration: Hannah Kordes</a:t>
            </a:r>
          </a:p>
        </p:txBody>
      </p:sp>
    </p:spTree>
    <p:extLst>
      <p:ext uri="{BB962C8B-B14F-4D97-AF65-F5344CB8AC3E}">
        <p14:creationId xmlns:p14="http://schemas.microsoft.com/office/powerpoint/2010/main" val="2351699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605D915-35FE-364A-966D-81A3F072E9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10275" y="673770"/>
            <a:ext cx="4204015" cy="580789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99870EB0-5100-0B4B-A278-B6C11F222760}"/>
              </a:ext>
            </a:extLst>
          </p:cNvPr>
          <p:cNvSpPr txBox="1">
            <a:spLocks/>
          </p:cNvSpPr>
          <p:nvPr/>
        </p:nvSpPr>
        <p:spPr>
          <a:xfrm>
            <a:off x="6673336" y="5737883"/>
            <a:ext cx="5518664" cy="1001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Illustration: Hannah Kordes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1F6F734-353A-6847-A2FB-4BD4FCC2DC06}"/>
              </a:ext>
            </a:extLst>
          </p:cNvPr>
          <p:cNvSpPr txBox="1">
            <a:spLocks/>
          </p:cNvSpPr>
          <p:nvPr/>
        </p:nvSpPr>
        <p:spPr>
          <a:xfrm>
            <a:off x="838200" y="2292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8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MEHR KOOPERATION!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9BC51F2-D575-FF4A-9D90-6E22B340C0A3}"/>
              </a:ext>
            </a:extLst>
          </p:cNvPr>
          <p:cNvSpPr txBox="1">
            <a:spLocks/>
          </p:cNvSpPr>
          <p:nvPr/>
        </p:nvSpPr>
        <p:spPr>
          <a:xfrm>
            <a:off x="838199" y="2317898"/>
            <a:ext cx="6194367" cy="3859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Entwicklung kooperativer Strukturen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zwischen Kommunen und Immovielien: Immovielien-Agenturen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Etablierung von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Immovielien-Entwicklung in der Alltagspraxis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 Planens und Bauens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Stärkere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Anerkennung für die Mehrwerte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von Immovielien</a:t>
            </a:r>
          </a:p>
          <a:p>
            <a:pPr algn="l"/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b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Grafik 5" descr="Ein Bild, das Screenshot, Rechteck enthält.&#10;&#10;Automatisch generierte Beschreibung">
            <a:extLst>
              <a:ext uri="{FF2B5EF4-FFF2-40B4-BE49-F238E27FC236}">
                <a16:creationId xmlns:a16="http://schemas.microsoft.com/office/drawing/2014/main" id="{606F229D-4AB1-6947-A4C4-AD40344E6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145" y="376331"/>
            <a:ext cx="1091878" cy="117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79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B2E526C-E451-5348-B836-92A6CF8D5C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12009" y="622300"/>
            <a:ext cx="4178902" cy="5773206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1E467A78-B691-D545-ABD8-0BE5AA711B23}"/>
              </a:ext>
            </a:extLst>
          </p:cNvPr>
          <p:cNvSpPr txBox="1">
            <a:spLocks/>
          </p:cNvSpPr>
          <p:nvPr/>
        </p:nvSpPr>
        <p:spPr>
          <a:xfrm>
            <a:off x="6673336" y="5737883"/>
            <a:ext cx="5518664" cy="1001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Illustration: Hannah Kordes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1F6F734-353A-6847-A2FB-4BD4FCC2DC06}"/>
              </a:ext>
            </a:extLst>
          </p:cNvPr>
          <p:cNvSpPr txBox="1">
            <a:spLocks/>
          </p:cNvSpPr>
          <p:nvPr/>
        </p:nvSpPr>
        <p:spPr>
          <a:xfrm>
            <a:off x="838200" y="2292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800" b="1" dirty="0">
                <a:solidFill>
                  <a:srgbClr val="88C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GUTES GELD!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9BC51F2-D575-FF4A-9D90-6E22B340C0A3}"/>
              </a:ext>
            </a:extLst>
          </p:cNvPr>
          <p:cNvSpPr txBox="1">
            <a:spLocks/>
          </p:cNvSpPr>
          <p:nvPr/>
        </p:nvSpPr>
        <p:spPr>
          <a:xfrm>
            <a:off x="838199" y="2317898"/>
            <a:ext cx="6194367" cy="3859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Kooperative Finanzierung </a:t>
            </a:r>
            <a:r>
              <a:rPr lang="de-D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handhabbar machen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Rahmenbedingungen für öffentliche </a:t>
            </a:r>
            <a:r>
              <a:rPr lang="de-DE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Darlehensmittel </a:t>
            </a:r>
            <a:r>
              <a:rPr lang="de-D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fördernd gestalten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Eigenkapital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unterstützen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b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Grafik 5" descr="Ein Bild, das Screenshot, Rechteck enthält.&#10;&#10;Automatisch generierte Beschreibung">
            <a:extLst>
              <a:ext uri="{FF2B5EF4-FFF2-40B4-BE49-F238E27FC236}">
                <a16:creationId xmlns:a16="http://schemas.microsoft.com/office/drawing/2014/main" id="{606F229D-4AB1-6947-A4C4-AD40344E6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145" y="376331"/>
            <a:ext cx="1091878" cy="117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81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402</Words>
  <Application>Microsoft Macintosh PowerPoint</Application>
  <PresentationFormat>Breitbild</PresentationFormat>
  <Paragraphs>100</Paragraphs>
  <Slides>14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TU-Pseudonym 4414078421293085</dc:creator>
  <cp:lastModifiedBy>TU-Pseudonym 4414078421293085</cp:lastModifiedBy>
  <cp:revision>77</cp:revision>
  <dcterms:created xsi:type="dcterms:W3CDTF">2022-05-11T17:42:21Z</dcterms:created>
  <dcterms:modified xsi:type="dcterms:W3CDTF">2023-12-01T16:35:37Z</dcterms:modified>
</cp:coreProperties>
</file>